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Days One"/>
      <p:regular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DaysOne-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d103ba0af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d103ba0af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d103ba0af9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d103ba0af9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103ba0af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103ba0af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d103ba0af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d103ba0af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d103ba0af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d103ba0af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d103ba0af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d103ba0af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d103ba0af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d103ba0af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d103ba0af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103ba0af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d103ba0af9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d103ba0af9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d103ba0af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d103ba0af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103ba0af9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103ba0af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d103ba0af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d103ba0af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d103ba0af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d103ba0af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713433" y="0"/>
            <a:ext cx="7717135" cy="5143501"/>
          </a:xfrm>
          <a:prstGeom prst="rect">
            <a:avLst/>
          </a:prstGeom>
          <a:noFill/>
          <a:ln>
            <a:noFill/>
          </a:ln>
        </p:spPr>
      </p:pic>
      <p:sp>
        <p:nvSpPr>
          <p:cNvPr id="55" name="Google Shape;55;p13"/>
          <p:cNvSpPr txBox="1"/>
          <p:nvPr>
            <p:ph type="ctrTitle"/>
          </p:nvPr>
        </p:nvSpPr>
        <p:spPr>
          <a:xfrm>
            <a:off x="311700" y="275925"/>
            <a:ext cx="8520600" cy="1049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Days One"/>
                <a:ea typeface="Days One"/>
                <a:cs typeface="Days One"/>
                <a:sym typeface="Days One"/>
              </a:rPr>
              <a:t>Big Sky Mountain</a:t>
            </a:r>
            <a:endParaRPr>
              <a:latin typeface="Days One"/>
              <a:ea typeface="Days One"/>
              <a:cs typeface="Days One"/>
              <a:sym typeface="Days One"/>
            </a:endParaRPr>
          </a:p>
        </p:txBody>
      </p:sp>
      <p:sp>
        <p:nvSpPr>
          <p:cNvPr id="56" name="Google Shape;56;p13"/>
          <p:cNvSpPr txBox="1"/>
          <p:nvPr>
            <p:ph idx="1" type="subTitle"/>
          </p:nvPr>
        </p:nvSpPr>
        <p:spPr>
          <a:xfrm>
            <a:off x="311700" y="12050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FFFFFF"/>
                </a:solidFill>
                <a:latin typeface="Cambria"/>
                <a:ea typeface="Cambria"/>
                <a:cs typeface="Cambria"/>
                <a:sym typeface="Cambria"/>
              </a:rPr>
              <a:t>Revenue Increase</a:t>
            </a:r>
            <a:endParaRPr>
              <a:solidFill>
                <a:srgbClr val="FFFFFF"/>
              </a:solidFill>
              <a:latin typeface="Cambria"/>
              <a:ea typeface="Cambria"/>
              <a:cs typeface="Cambria"/>
              <a:sym typeface="Cambr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2"/>
          <p:cNvPicPr preferRelativeResize="0"/>
          <p:nvPr/>
        </p:nvPicPr>
        <p:blipFill>
          <a:blip r:embed="rId3">
            <a:alphaModFix/>
          </a:blip>
          <a:stretch>
            <a:fillRect/>
          </a:stretch>
        </p:blipFill>
        <p:spPr>
          <a:xfrm>
            <a:off x="455962" y="432187"/>
            <a:ext cx="8232076" cy="42791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3"/>
          <p:cNvPicPr preferRelativeResize="0"/>
          <p:nvPr/>
        </p:nvPicPr>
        <p:blipFill>
          <a:blip r:embed="rId3">
            <a:alphaModFix/>
          </a:blip>
          <a:stretch>
            <a:fillRect/>
          </a:stretch>
        </p:blipFill>
        <p:spPr>
          <a:xfrm>
            <a:off x="450200" y="377886"/>
            <a:ext cx="8243601" cy="4387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24"/>
          <p:cNvPicPr preferRelativeResize="0"/>
          <p:nvPr/>
        </p:nvPicPr>
        <p:blipFill>
          <a:blip r:embed="rId3">
            <a:alphaModFix/>
          </a:blip>
          <a:stretch>
            <a:fillRect/>
          </a:stretch>
        </p:blipFill>
        <p:spPr>
          <a:xfrm>
            <a:off x="0" y="296125"/>
            <a:ext cx="9144000" cy="45512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5"/>
          <p:cNvPicPr preferRelativeResize="0"/>
          <p:nvPr/>
        </p:nvPicPr>
        <p:blipFill>
          <a:blip r:embed="rId3">
            <a:alphaModFix/>
          </a:blip>
          <a:stretch>
            <a:fillRect/>
          </a:stretch>
        </p:blipFill>
        <p:spPr>
          <a:xfrm>
            <a:off x="0" y="199486"/>
            <a:ext cx="9144001" cy="474452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6"/>
          <p:cNvSpPr txBox="1"/>
          <p:nvPr>
            <p:ph type="title"/>
          </p:nvPr>
        </p:nvSpPr>
        <p:spPr>
          <a:xfrm>
            <a:off x="311700" y="445025"/>
            <a:ext cx="8520600" cy="572700"/>
          </a:xfrm>
          <a:prstGeom prst="rect">
            <a:avLst/>
          </a:prstGeom>
          <a:solidFill>
            <a:srgbClr val="3D85C6"/>
          </a:solidFill>
          <a:ln cap="flat" cmpd="sng" w="38100">
            <a:solidFill>
              <a:srgbClr val="1C458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620">
                <a:solidFill>
                  <a:srgbClr val="FFFFFF"/>
                </a:solidFill>
                <a:latin typeface="Cambria"/>
                <a:ea typeface="Cambria"/>
                <a:cs typeface="Cambria"/>
                <a:sym typeface="Cambria"/>
              </a:rPr>
              <a:t>In conclusion</a:t>
            </a:r>
            <a:endParaRPr sz="2620">
              <a:solidFill>
                <a:srgbClr val="FFFFFF"/>
              </a:solidFill>
              <a:latin typeface="Cambria"/>
              <a:ea typeface="Cambria"/>
              <a:cs typeface="Cambria"/>
              <a:sym typeface="Cambria"/>
            </a:endParaRPr>
          </a:p>
        </p:txBody>
      </p:sp>
      <p:sp>
        <p:nvSpPr>
          <p:cNvPr id="127" name="Google Shape;127;p26"/>
          <p:cNvSpPr txBox="1"/>
          <p:nvPr>
            <p:ph idx="1" type="body"/>
          </p:nvPr>
        </p:nvSpPr>
        <p:spPr>
          <a:xfrm>
            <a:off x="311700" y="1152475"/>
            <a:ext cx="8520600" cy="3416400"/>
          </a:xfrm>
          <a:prstGeom prst="rect">
            <a:avLst/>
          </a:prstGeom>
          <a:ln cap="flat" cmpd="sng" w="38100">
            <a:solidFill>
              <a:srgbClr val="1C4587"/>
            </a:solidFill>
            <a:prstDash val="solid"/>
            <a:round/>
            <a:headEnd len="sm" w="sm" type="none"/>
            <a:tailEnd len="sm" w="sm" type="none"/>
          </a:ln>
        </p:spPr>
        <p:txBody>
          <a:bodyPr anchorCtr="0" anchor="ctr" bIns="91425" lIns="91425" spcFirstLastPara="1" rIns="91425" wrap="square" tIns="91425">
            <a:normAutofit/>
          </a:bodyPr>
          <a:lstStyle/>
          <a:p>
            <a:pPr indent="0" lvl="0" marL="0" rtl="0" algn="l">
              <a:spcBef>
                <a:spcPts val="0"/>
              </a:spcBef>
              <a:spcAft>
                <a:spcPts val="1200"/>
              </a:spcAft>
              <a:buNone/>
            </a:pPr>
            <a:r>
              <a:rPr lang="en" sz="2200">
                <a:solidFill>
                  <a:srgbClr val="000000"/>
                </a:solidFill>
                <a:latin typeface="Cambria"/>
                <a:ea typeface="Cambria"/>
                <a:cs typeface="Cambria"/>
                <a:sym typeface="Cambria"/>
              </a:rPr>
              <a:t>The </a:t>
            </a:r>
            <a:r>
              <a:rPr lang="en" sz="2200">
                <a:solidFill>
                  <a:srgbClr val="000000"/>
                </a:solidFill>
                <a:latin typeface="Cambria"/>
                <a:ea typeface="Cambria"/>
                <a:cs typeface="Cambria"/>
                <a:sym typeface="Cambria"/>
              </a:rPr>
              <a:t>predictive</a:t>
            </a:r>
            <a:r>
              <a:rPr lang="en" sz="2200">
                <a:solidFill>
                  <a:srgbClr val="000000"/>
                </a:solidFill>
                <a:latin typeface="Cambria"/>
                <a:ea typeface="Cambria"/>
                <a:cs typeface="Cambria"/>
                <a:sym typeface="Cambria"/>
              </a:rPr>
              <a:t> modelling gave Big Sky a higher price than previously used. The increase from </a:t>
            </a:r>
            <a:r>
              <a:rPr lang="en" sz="2200">
                <a:solidFill>
                  <a:srgbClr val="000000"/>
                </a:solidFill>
                <a:latin typeface="Cambria"/>
                <a:ea typeface="Cambria"/>
                <a:cs typeface="Cambria"/>
                <a:sym typeface="Cambria"/>
              </a:rPr>
              <a:t> $81.00 to</a:t>
            </a:r>
            <a:r>
              <a:rPr lang="en" sz="2200">
                <a:solidFill>
                  <a:srgbClr val="000000"/>
                </a:solidFill>
                <a:highlight>
                  <a:srgbClr val="FFFFFF"/>
                </a:highlight>
                <a:latin typeface="Cambria"/>
                <a:ea typeface="Cambria"/>
                <a:cs typeface="Cambria"/>
                <a:sym typeface="Cambria"/>
              </a:rPr>
              <a:t> $95.87 for weekend tickets can be justified by what Big Sky is offering compared to the rest of the market share. We can see by the previous graphs why the algorithm would suggest a higher ticket price. We also showed correlation between certain features (of which Big Sky has) and raised ticket prices.   </a:t>
            </a:r>
            <a:endParaRPr sz="2200">
              <a:solidFill>
                <a:srgbClr val="000000"/>
              </a:solidFill>
              <a:latin typeface="Cambria"/>
              <a:ea typeface="Cambria"/>
              <a:cs typeface="Cambria"/>
              <a:sym typeface="Cambr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a:solidFill>
            <a:srgbClr val="1C4587"/>
          </a:solidFill>
          <a:ln cap="flat" cmpd="sng" w="9525">
            <a:solidFill>
              <a:srgbClr val="1C458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020">
                <a:solidFill>
                  <a:srgbClr val="FFFFFF"/>
                </a:solidFill>
                <a:latin typeface="Cambria"/>
                <a:ea typeface="Cambria"/>
                <a:cs typeface="Cambria"/>
                <a:sym typeface="Cambria"/>
              </a:rPr>
              <a:t>Problem Identification</a:t>
            </a:r>
            <a:endParaRPr sz="3020">
              <a:solidFill>
                <a:srgbClr val="FFFFFF"/>
              </a:solidFill>
              <a:latin typeface="Cambria"/>
              <a:ea typeface="Cambria"/>
              <a:cs typeface="Cambria"/>
              <a:sym typeface="Cambria"/>
            </a:endParaRPr>
          </a:p>
        </p:txBody>
      </p:sp>
      <p:sp>
        <p:nvSpPr>
          <p:cNvPr id="62" name="Google Shape;62;p14"/>
          <p:cNvSpPr txBox="1"/>
          <p:nvPr>
            <p:ph idx="1" type="body"/>
          </p:nvPr>
        </p:nvSpPr>
        <p:spPr>
          <a:xfrm>
            <a:off x="311700" y="1152475"/>
            <a:ext cx="3999900" cy="3416400"/>
          </a:xfrm>
          <a:prstGeom prst="rect">
            <a:avLst/>
          </a:prstGeom>
          <a:ln cap="flat" cmpd="sng" w="38100">
            <a:solidFill>
              <a:srgbClr val="1C4587"/>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None/>
            </a:pPr>
            <a:r>
              <a:rPr lang="en" sz="1870">
                <a:solidFill>
                  <a:schemeClr val="dk1"/>
                </a:solidFill>
                <a:latin typeface="Cambria"/>
                <a:ea typeface="Cambria"/>
                <a:cs typeface="Cambria"/>
                <a:sym typeface="Cambria"/>
              </a:rPr>
              <a:t>In order to increase distribution of visitors,  Big Mountain installed a new chair lift. Its operating costs are 1.54 million annually. Big Mountain needs to be able to cover these costs and continue to make profit.</a:t>
            </a:r>
            <a:endParaRPr sz="2200">
              <a:latin typeface="Cambria"/>
              <a:ea typeface="Cambria"/>
              <a:cs typeface="Cambria"/>
              <a:sym typeface="Cambria"/>
            </a:endParaRPr>
          </a:p>
        </p:txBody>
      </p:sp>
      <p:sp>
        <p:nvSpPr>
          <p:cNvPr id="63" name="Google Shape;63;p14"/>
          <p:cNvSpPr txBox="1"/>
          <p:nvPr>
            <p:ph idx="2" type="body"/>
          </p:nvPr>
        </p:nvSpPr>
        <p:spPr>
          <a:xfrm>
            <a:off x="4832400" y="1152475"/>
            <a:ext cx="3999900" cy="3416400"/>
          </a:xfrm>
          <a:prstGeom prst="rect">
            <a:avLst/>
          </a:prstGeom>
          <a:ln cap="flat" cmpd="sng" w="38100">
            <a:solidFill>
              <a:srgbClr val="1C4587"/>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Clr>
                <a:schemeClr val="dk1"/>
              </a:buClr>
              <a:buSzPts val="1400"/>
              <a:buFont typeface="Arial"/>
              <a:buNone/>
            </a:pPr>
            <a:r>
              <a:rPr lang="en" sz="2000">
                <a:solidFill>
                  <a:schemeClr val="dk1"/>
                </a:solidFill>
                <a:latin typeface="Cambria"/>
                <a:ea typeface="Cambria"/>
                <a:cs typeface="Cambria"/>
                <a:sym typeface="Cambria"/>
              </a:rPr>
              <a:t>Big Mountain Ski Resort needs to increase revenue by a minimum of 1.6 million with ticket sales by the end of the fiscal year in order to break even with operation of a new ski lift.</a:t>
            </a:r>
            <a:endParaRPr sz="2000">
              <a:solidFill>
                <a:schemeClr val="dk1"/>
              </a:solidFill>
              <a:latin typeface="Cambria"/>
              <a:ea typeface="Cambria"/>
              <a:cs typeface="Cambria"/>
              <a:sym typeface="Cambria"/>
            </a:endParaRPr>
          </a:p>
          <a:p>
            <a:pPr indent="0" lvl="0" marL="0" rtl="0" algn="l">
              <a:spcBef>
                <a:spcPts val="0"/>
              </a:spcBef>
              <a:spcAft>
                <a:spcPts val="1200"/>
              </a:spcAft>
              <a:buNone/>
            </a:pPr>
            <a:r>
              <a:t/>
            </a:r>
            <a:endParaRPr sz="2000">
              <a:latin typeface="Cambria"/>
              <a:ea typeface="Cambria"/>
              <a:cs typeface="Cambria"/>
              <a:sym typeface="Cambr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320">
                <a:latin typeface="Cambria"/>
                <a:ea typeface="Cambria"/>
                <a:cs typeface="Cambria"/>
                <a:sym typeface="Cambria"/>
              </a:rPr>
              <a:t>Recommendation: Increase Weekend Prices</a:t>
            </a:r>
            <a:endParaRPr sz="3320">
              <a:latin typeface="Cambria"/>
              <a:ea typeface="Cambria"/>
              <a:cs typeface="Cambria"/>
              <a:sym typeface="Cambria"/>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57200" lvl="0" marL="0" rtl="0" algn="l">
              <a:lnSpc>
                <a:spcPct val="200000"/>
              </a:lnSpc>
              <a:spcBef>
                <a:spcPts val="0"/>
              </a:spcBef>
              <a:spcAft>
                <a:spcPts val="0"/>
              </a:spcAft>
              <a:buNone/>
            </a:pPr>
            <a:r>
              <a:rPr lang="en" sz="2600">
                <a:solidFill>
                  <a:schemeClr val="dk1"/>
                </a:solidFill>
                <a:latin typeface="Cambria"/>
                <a:ea typeface="Cambria"/>
                <a:cs typeface="Cambria"/>
                <a:sym typeface="Cambria"/>
              </a:rPr>
              <a:t>Big Mountain Resort currently charges $81 for their weekend tickets. When using our predictive model based on other ski resorts in the US market we found that Bi</a:t>
            </a:r>
            <a:r>
              <a:rPr lang="en" sz="2600">
                <a:solidFill>
                  <a:schemeClr val="dk1"/>
                </a:solidFill>
                <a:highlight>
                  <a:srgbClr val="FFFFFF"/>
                </a:highlight>
                <a:latin typeface="Cambria"/>
                <a:ea typeface="Cambria"/>
                <a:cs typeface="Cambria"/>
                <a:sym typeface="Cambria"/>
              </a:rPr>
              <a:t>g Mountain Resort’s modelled is placed at $95.87. </a:t>
            </a:r>
            <a:endParaRPr sz="2600">
              <a:latin typeface="Cambria"/>
              <a:ea typeface="Cambria"/>
              <a:cs typeface="Cambria"/>
              <a:sym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259125" y="142850"/>
            <a:ext cx="8520600" cy="776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Big Sky offers an impressive array of features that correlate with higher ticket prices.</a:t>
            </a:r>
            <a:endParaRPr/>
          </a:p>
        </p:txBody>
      </p:sp>
      <p:pic>
        <p:nvPicPr>
          <p:cNvPr id="75" name="Google Shape;75;p16"/>
          <p:cNvPicPr preferRelativeResize="0"/>
          <p:nvPr/>
        </p:nvPicPr>
        <p:blipFill>
          <a:blip r:embed="rId3">
            <a:alphaModFix/>
          </a:blip>
          <a:stretch>
            <a:fillRect/>
          </a:stretch>
        </p:blipFill>
        <p:spPr>
          <a:xfrm>
            <a:off x="1852450" y="1262100"/>
            <a:ext cx="4874176" cy="3366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a:solidFill>
            <a:srgbClr val="3D85C6"/>
          </a:solidFill>
          <a:ln cap="flat" cmpd="sng" w="38100">
            <a:solidFill>
              <a:srgbClr val="1C458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320">
                <a:latin typeface="Cambria"/>
                <a:ea typeface="Cambria"/>
                <a:cs typeface="Cambria"/>
                <a:sym typeface="Cambria"/>
              </a:rPr>
              <a:t>Impressive Facilities:</a:t>
            </a:r>
            <a:endParaRPr sz="3320">
              <a:latin typeface="Cambria"/>
              <a:ea typeface="Cambria"/>
              <a:cs typeface="Cambria"/>
              <a:sym typeface="Cambria"/>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lang="en" sz="3100">
                <a:solidFill>
                  <a:schemeClr val="dk1"/>
                </a:solidFill>
                <a:latin typeface="Cambria"/>
                <a:ea typeface="Cambria"/>
                <a:cs typeface="Cambria"/>
                <a:sym typeface="Cambria"/>
              </a:rPr>
              <a:t>The following slides will compare Big Mountain’s Features to the rest of the market share</a:t>
            </a:r>
            <a:endParaRPr sz="3100">
              <a:solidFill>
                <a:schemeClr val="dk1"/>
              </a:solidFill>
              <a:latin typeface="Cambria"/>
              <a:ea typeface="Cambria"/>
              <a:cs typeface="Cambria"/>
              <a:sym typeface="Cambria"/>
            </a:endParaRPr>
          </a:p>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18"/>
          <p:cNvPicPr preferRelativeResize="0"/>
          <p:nvPr/>
        </p:nvPicPr>
        <p:blipFill>
          <a:blip r:embed="rId3">
            <a:alphaModFix/>
          </a:blip>
          <a:stretch>
            <a:fillRect/>
          </a:stretch>
        </p:blipFill>
        <p:spPr>
          <a:xfrm>
            <a:off x="0" y="188550"/>
            <a:ext cx="9144000" cy="476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19"/>
          <p:cNvPicPr preferRelativeResize="0"/>
          <p:nvPr/>
        </p:nvPicPr>
        <p:blipFill>
          <a:blip r:embed="rId3">
            <a:alphaModFix/>
          </a:blip>
          <a:stretch>
            <a:fillRect/>
          </a:stretch>
        </p:blipFill>
        <p:spPr>
          <a:xfrm>
            <a:off x="0" y="212008"/>
            <a:ext cx="9144001" cy="471948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20"/>
          <p:cNvPicPr preferRelativeResize="0"/>
          <p:nvPr/>
        </p:nvPicPr>
        <p:blipFill>
          <a:blip r:embed="rId3">
            <a:alphaModFix/>
          </a:blip>
          <a:stretch>
            <a:fillRect/>
          </a:stretch>
        </p:blipFill>
        <p:spPr>
          <a:xfrm>
            <a:off x="0" y="112736"/>
            <a:ext cx="9144001" cy="491803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21"/>
          <p:cNvPicPr preferRelativeResize="0"/>
          <p:nvPr/>
        </p:nvPicPr>
        <p:blipFill>
          <a:blip r:embed="rId3">
            <a:alphaModFix/>
          </a:blip>
          <a:stretch>
            <a:fillRect/>
          </a:stretch>
        </p:blipFill>
        <p:spPr>
          <a:xfrm>
            <a:off x="0" y="228600"/>
            <a:ext cx="9144000" cy="4686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